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Poppins"/>
      <p:regular r:id="rId19"/>
      <p:bold r:id="rId20"/>
      <p:italic r:id="rId21"/>
      <p:boldItalic r:id="rId22"/>
    </p:embeddedFont>
    <p:embeddedFont>
      <p:font typeface="Poppins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22" Type="http://schemas.openxmlformats.org/officeDocument/2006/relationships/font" Target="fonts/Poppins-boldItalic.fntdata"/><Relationship Id="rId21" Type="http://schemas.openxmlformats.org/officeDocument/2006/relationships/font" Target="fonts/Poppins-italic.fntdata"/><Relationship Id="rId24" Type="http://schemas.openxmlformats.org/officeDocument/2006/relationships/font" Target="fonts/PoppinsLight-bold.fntdata"/><Relationship Id="rId23" Type="http://schemas.openxmlformats.org/officeDocument/2006/relationships/font" Target="fonts/Poppins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Light-boldItalic.fntdata"/><Relationship Id="rId25" Type="http://schemas.openxmlformats.org/officeDocument/2006/relationships/font" Target="fonts/Poppins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Poppins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0f6c835f4_3_1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0f6c835f4_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0f6c835f4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0f6c835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0f6c835f4_3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0f6c835f4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253c54bd8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253c54bd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0f6c835f4_3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0f6c835f4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81d402d95_1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81d402d9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81d402d95_1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81d402d9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81bf752e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81bf752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7245e4619_1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7245e461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49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2"/>
          <p:cNvSpPr txBox="1"/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type A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fmla="val 10467" name="adj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type B">
  <p:cSld name="BLANK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">
    <p:bg>
      <p:bgPr>
        <a:solidFill>
          <a:srgbClr val="00000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fmla="val 104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000000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3"/>
          <p:cNvSpPr txBox="1"/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495" name="adj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36" name="Google Shape;36;p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4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 txBox="1"/>
          <p:nvPr>
            <p:ph idx="1" type="body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Font typeface="Poppins"/>
              <a:buChar char="￮"/>
              <a:defRPr b="1" sz="2600">
                <a:latin typeface="Poppins"/>
                <a:ea typeface="Poppins"/>
                <a:cs typeface="Poppins"/>
                <a:sym typeface="Poppins"/>
              </a:defRPr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b="1" sz="2600">
                <a:latin typeface="Poppins"/>
                <a:ea typeface="Poppins"/>
                <a:cs typeface="Poppins"/>
                <a:sym typeface="Poppins"/>
              </a:defRPr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b="1" sz="2600">
                <a:latin typeface="Poppins"/>
                <a:ea typeface="Poppins"/>
                <a:cs typeface="Poppins"/>
                <a:sym typeface="Poppins"/>
              </a:defRPr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b="1" sz="2600">
                <a:latin typeface="Poppins"/>
                <a:ea typeface="Poppins"/>
                <a:cs typeface="Poppins"/>
                <a:sym typeface="Poppins"/>
              </a:defRPr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b="1" sz="2600">
                <a:latin typeface="Poppins"/>
                <a:ea typeface="Poppins"/>
                <a:cs typeface="Poppins"/>
                <a:sym typeface="Poppins"/>
              </a:defRPr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b="1" sz="2600">
                <a:latin typeface="Poppins"/>
                <a:ea typeface="Poppins"/>
                <a:cs typeface="Poppins"/>
                <a:sym typeface="Poppins"/>
              </a:defRPr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b="1" sz="2600">
                <a:latin typeface="Poppins"/>
                <a:ea typeface="Poppins"/>
                <a:cs typeface="Poppins"/>
                <a:sym typeface="Poppins"/>
              </a:defRPr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b="1" sz="2600">
                <a:latin typeface="Poppins"/>
                <a:ea typeface="Poppins"/>
                <a:cs typeface="Poppins"/>
                <a:sym typeface="Poppins"/>
              </a:defRPr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b="1" sz="2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3" name="Google Shape;43;p4"/>
          <p:cNvSpPr txBox="1"/>
          <p:nvPr/>
        </p:nvSpPr>
        <p:spPr>
          <a:xfrm>
            <a:off x="1599200" y="1326625"/>
            <a:ext cx="7641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7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1" type="body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big image">
  <p:cSld name="TITLE_AND_BODY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61" name="Google Shape;61;p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 txBox="1"/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1" type="body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8" name="Google Shape;78;p7"/>
          <p:cNvSpPr txBox="1"/>
          <p:nvPr>
            <p:ph idx="2" type="body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9" name="Google Shape;79;p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8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" type="body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1" name="Google Shape;91;p8"/>
          <p:cNvSpPr txBox="1"/>
          <p:nvPr>
            <p:ph idx="2" type="body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2" name="Google Shape;92;p8"/>
          <p:cNvSpPr txBox="1"/>
          <p:nvPr>
            <p:ph idx="3" type="body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3" name="Google Shape;93;p8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" name="Google Shape;104;p9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308378" y="3811995"/>
            <a:ext cx="1844185" cy="1844185"/>
            <a:chOff x="-474900" y="321200"/>
            <a:chExt cx="2324700" cy="2324700"/>
          </a:xfrm>
        </p:grpSpPr>
        <p:sp>
          <p:nvSpPr>
            <p:cNvPr id="107" name="Google Shape;107;p1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0"/>
          <p:cNvSpPr txBox="1"/>
          <p:nvPr>
            <p:ph idx="1" type="body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113" name="Google Shape;113;p10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scihub.copernicus.e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ctrTitle"/>
          </p:nvPr>
        </p:nvSpPr>
        <p:spPr>
          <a:xfrm>
            <a:off x="2300275" y="821675"/>
            <a:ext cx="4720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Flood Detection </a:t>
            </a:r>
            <a:r>
              <a:rPr lang="en" sz="3000">
                <a:solidFill>
                  <a:schemeClr val="lt1"/>
                </a:solidFill>
              </a:rPr>
              <a:t>using the synergic of Optical and SAR imagery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pSp>
        <p:nvGrpSpPr>
          <p:cNvPr id="142" name="Google Shape;142;p14"/>
          <p:cNvGrpSpPr/>
          <p:nvPr/>
        </p:nvGrpSpPr>
        <p:grpSpPr>
          <a:xfrm>
            <a:off x="1311079" y="985525"/>
            <a:ext cx="832106" cy="832102"/>
            <a:chOff x="1923675" y="1633650"/>
            <a:chExt cx="436000" cy="435975"/>
          </a:xfrm>
        </p:grpSpPr>
        <p:sp>
          <p:nvSpPr>
            <p:cNvPr id="143" name="Google Shape;143;p14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14"/>
          <p:cNvSpPr txBox="1"/>
          <p:nvPr>
            <p:ph idx="4294967295" type="title"/>
          </p:nvPr>
        </p:nvSpPr>
        <p:spPr>
          <a:xfrm>
            <a:off x="126125" y="2067750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Motivation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14"/>
          <p:cNvSpPr txBox="1"/>
          <p:nvPr>
            <p:ph idx="4294967295" type="body"/>
          </p:nvPr>
        </p:nvSpPr>
        <p:spPr>
          <a:xfrm>
            <a:off x="-57725" y="2649600"/>
            <a:ext cx="6566100" cy="24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3055D"/>
              </a:buClr>
              <a:buSzPts val="1600"/>
              <a:buChar char="￮"/>
            </a:pPr>
            <a:r>
              <a:rPr b="1" lang="en">
                <a:solidFill>
                  <a:srgbClr val="03055D"/>
                </a:solidFill>
              </a:rPr>
              <a:t>It is not possible to capture images of a region in harsh climatic conditions using optical images when the SAR technology could be a used to obtain clear images.</a:t>
            </a:r>
            <a:endParaRPr b="1">
              <a:solidFill>
                <a:srgbClr val="03055D"/>
              </a:solidFill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55D"/>
              </a:buClr>
              <a:buSzPts val="1600"/>
              <a:buChar char="￮"/>
            </a:pPr>
            <a:r>
              <a:rPr b="1" lang="en">
                <a:solidFill>
                  <a:srgbClr val="03055D"/>
                </a:solidFill>
                <a:latin typeface="Poppins"/>
                <a:ea typeface="Poppins"/>
                <a:cs typeface="Poppins"/>
                <a:sym typeface="Poppins"/>
              </a:rPr>
              <a:t>Better detections </a:t>
            </a:r>
            <a:r>
              <a:rPr b="1" lang="en">
                <a:solidFill>
                  <a:srgbClr val="03055D"/>
                </a:solidFill>
              </a:rPr>
              <a:t>could help take the </a:t>
            </a:r>
            <a:r>
              <a:rPr b="1" lang="en">
                <a:solidFill>
                  <a:schemeClr val="lt1"/>
                </a:solidFill>
              </a:rPr>
              <a:t>right precautions to</a:t>
            </a:r>
            <a:r>
              <a:rPr b="1" lang="en">
                <a:solidFill>
                  <a:srgbClr val="03055D"/>
                </a:solidFill>
              </a:rPr>
              <a:t> fight floods.</a:t>
            </a:r>
            <a:endParaRPr b="1">
              <a:solidFill>
                <a:srgbClr val="03055D"/>
              </a:solidFill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55D"/>
              </a:buClr>
              <a:buSzPts val="1600"/>
              <a:buChar char="￮"/>
            </a:pPr>
            <a:r>
              <a:rPr b="1" lang="en">
                <a:solidFill>
                  <a:srgbClr val="03055D"/>
                </a:solidFill>
              </a:rPr>
              <a:t>Detection of flooded areas can </a:t>
            </a: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help rescue</a:t>
            </a:r>
            <a:r>
              <a:rPr b="1" lang="en">
                <a:solidFill>
                  <a:schemeClr val="lt1"/>
                </a:solidFill>
              </a:rPr>
              <a:t> flood-struct</a:t>
            </a:r>
            <a:r>
              <a:rPr b="1" lang="en">
                <a:solidFill>
                  <a:srgbClr val="03055D"/>
                </a:solidFill>
              </a:rPr>
              <a:t> people.</a:t>
            </a:r>
            <a:endParaRPr b="1">
              <a:solidFill>
                <a:srgbClr val="03055D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3055D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3055D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3055D"/>
                </a:solidFill>
              </a:rPr>
              <a:t> </a:t>
            </a:r>
            <a:endParaRPr>
              <a:solidFill>
                <a:srgbClr val="03055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/>
          <p:nvPr>
            <p:ph idx="4294967295" type="title"/>
          </p:nvPr>
        </p:nvSpPr>
        <p:spPr>
          <a:xfrm>
            <a:off x="149450" y="49900"/>
            <a:ext cx="81201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requirements and plans</a:t>
            </a:r>
            <a:endParaRPr/>
          </a:p>
        </p:txBody>
      </p:sp>
      <p:sp>
        <p:nvSpPr>
          <p:cNvPr id="257" name="Google Shape;257;p23"/>
          <p:cNvSpPr txBox="1"/>
          <p:nvPr>
            <p:ph idx="4294967295" type="body"/>
          </p:nvPr>
        </p:nvSpPr>
        <p:spPr>
          <a:xfrm>
            <a:off x="283900" y="600050"/>
            <a:ext cx="4930800" cy="41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raw data for SAR and optical images of </a:t>
            </a:r>
            <a:r>
              <a:rPr i="1" lang="en"/>
              <a:t>Sentinel 1, Ground Range Detected (GRD),</a:t>
            </a:r>
            <a:r>
              <a:rPr lang="en"/>
              <a:t> and different polarizations is obtained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https://scihub.copernicus.eu</a:t>
            </a:r>
            <a:r>
              <a:rPr lang="en"/>
              <a:t> </a:t>
            </a:r>
            <a:endParaRPr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Processing of the images including </a:t>
            </a:r>
            <a:r>
              <a:rPr i="1" lang="en"/>
              <a:t>calibration, noise and </a:t>
            </a:r>
            <a:r>
              <a:rPr i="1" lang="en"/>
              <a:t>speckle</a:t>
            </a:r>
            <a:r>
              <a:rPr i="1" lang="en"/>
              <a:t> reduction, cloud removal, pixel-based mathematical operations and masking</a:t>
            </a:r>
            <a:r>
              <a:rPr lang="en"/>
              <a:t> is done by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Sentinel Application Platform (SNAP).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Data conversion and Band Maths creation of different attributes was done using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Exelis Envi.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Training and testing of the flooded image is done on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jupyter notebook</a:t>
            </a:r>
            <a:r>
              <a:rPr lang="en"/>
              <a:t> using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python.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8" name="Google Shape;258;p23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9" name="Google Shape;259;p23"/>
          <p:cNvGrpSpPr/>
          <p:nvPr/>
        </p:nvGrpSpPr>
        <p:grpSpPr>
          <a:xfrm>
            <a:off x="5651468" y="3866767"/>
            <a:ext cx="439493" cy="416457"/>
            <a:chOff x="2594050" y="1631825"/>
            <a:chExt cx="439625" cy="439625"/>
          </a:xfrm>
        </p:grpSpPr>
        <p:sp>
          <p:nvSpPr>
            <p:cNvPr id="260" name="Google Shape;260;p23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23"/>
          <p:cNvGrpSpPr/>
          <p:nvPr/>
        </p:nvGrpSpPr>
        <p:grpSpPr>
          <a:xfrm>
            <a:off x="5352971" y="860285"/>
            <a:ext cx="3738010" cy="3328315"/>
            <a:chOff x="2902488" y="902232"/>
            <a:chExt cx="3339000" cy="3339000"/>
          </a:xfrm>
        </p:grpSpPr>
        <p:sp>
          <p:nvSpPr>
            <p:cNvPr id="265" name="Google Shape;265;p23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E8E8E8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fmla="val 1811602" name="adj1"/>
                <a:gd fmla="val 16214886" name="adj2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67" name="Google Shape;267;p23"/>
          <p:cNvGrpSpPr/>
          <p:nvPr/>
        </p:nvGrpSpPr>
        <p:grpSpPr>
          <a:xfrm>
            <a:off x="6872123" y="1931956"/>
            <a:ext cx="1115795" cy="740524"/>
            <a:chOff x="3540465" y="1663782"/>
            <a:chExt cx="2222700" cy="1815900"/>
          </a:xfrm>
        </p:grpSpPr>
        <p:sp>
          <p:nvSpPr>
            <p:cNvPr id="268" name="Google Shape;268;p23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69" name="Google Shape;269;p23"/>
            <p:cNvSpPr txBox="1"/>
            <p:nvPr/>
          </p:nvSpPr>
          <p:spPr>
            <a:xfrm>
              <a:off x="3540465" y="2158466"/>
              <a:ext cx="22227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PLANS</a:t>
              </a:r>
              <a:endParaRPr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70" name="Google Shape;270;p23"/>
          <p:cNvGrpSpPr/>
          <p:nvPr/>
        </p:nvGrpSpPr>
        <p:grpSpPr>
          <a:xfrm>
            <a:off x="6716186" y="860287"/>
            <a:ext cx="1196301" cy="1065180"/>
            <a:chOff x="2938068" y="1310351"/>
            <a:chExt cx="1068603" cy="1068600"/>
          </a:xfrm>
        </p:grpSpPr>
        <p:sp>
          <p:nvSpPr>
            <p:cNvPr id="271" name="Google Shape;271;p23"/>
            <p:cNvSpPr/>
            <p:nvPr/>
          </p:nvSpPr>
          <p:spPr>
            <a:xfrm>
              <a:off x="2938068" y="131035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2" name="Google Shape;272;p23"/>
            <p:cNvSpPr txBox="1"/>
            <p:nvPr/>
          </p:nvSpPr>
          <p:spPr>
            <a:xfrm>
              <a:off x="2938071" y="1545919"/>
              <a:ext cx="1068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Flood prediction</a:t>
              </a:r>
              <a:endParaRPr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73" name="Google Shape;273;p23"/>
          <p:cNvGrpSpPr/>
          <p:nvPr/>
        </p:nvGrpSpPr>
        <p:grpSpPr>
          <a:xfrm>
            <a:off x="5720734" y="2410767"/>
            <a:ext cx="1593608" cy="1065180"/>
            <a:chOff x="3411204" y="425131"/>
            <a:chExt cx="1423500" cy="1068600"/>
          </a:xfrm>
        </p:grpSpPr>
        <p:sp>
          <p:nvSpPr>
            <p:cNvPr id="274" name="Google Shape;274;p23"/>
            <p:cNvSpPr/>
            <p:nvPr/>
          </p:nvSpPr>
          <p:spPr>
            <a:xfrm>
              <a:off x="3578184" y="42513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5" name="Google Shape;275;p23"/>
            <p:cNvSpPr txBox="1"/>
            <p:nvPr/>
          </p:nvSpPr>
          <p:spPr>
            <a:xfrm>
              <a:off x="3411204" y="833832"/>
              <a:ext cx="1423500" cy="3651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Make a GUI based alert system.</a:t>
              </a:r>
              <a:endParaRPr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76" name="Google Shape;276;p23"/>
          <p:cNvGrpSpPr/>
          <p:nvPr/>
        </p:nvGrpSpPr>
        <p:grpSpPr>
          <a:xfrm>
            <a:off x="7497232" y="2410718"/>
            <a:ext cx="1593608" cy="1065180"/>
            <a:chOff x="4552284" y="2812886"/>
            <a:chExt cx="1423500" cy="1068600"/>
          </a:xfrm>
        </p:grpSpPr>
        <p:sp>
          <p:nvSpPr>
            <p:cNvPr id="277" name="Google Shape;277;p23"/>
            <p:cNvSpPr/>
            <p:nvPr/>
          </p:nvSpPr>
          <p:spPr>
            <a:xfrm>
              <a:off x="4699742" y="2812886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8" name="Google Shape;278;p23"/>
            <p:cNvSpPr txBox="1"/>
            <p:nvPr/>
          </p:nvSpPr>
          <p:spPr>
            <a:xfrm>
              <a:off x="4552284" y="3172146"/>
              <a:ext cx="1423500" cy="3651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Open to other innovative  ideas!</a:t>
              </a:r>
              <a:endParaRPr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279" name="Google Shape;279;p23"/>
          <p:cNvSpPr txBox="1"/>
          <p:nvPr/>
        </p:nvSpPr>
        <p:spPr>
          <a:xfrm>
            <a:off x="5912800" y="4169100"/>
            <a:ext cx="29157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IEC2016012 Nikhil Mundra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IEC2016026 Agam Dwivedi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IEC2016072 Ruchin Agrawal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/>
          <p:nvPr>
            <p:ph idx="1" type="body"/>
          </p:nvPr>
        </p:nvSpPr>
        <p:spPr>
          <a:xfrm>
            <a:off x="475375" y="396850"/>
            <a:ext cx="5588100" cy="43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Optical satellites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★"/>
            </a:pPr>
            <a:r>
              <a:rPr lang="en"/>
              <a:t>Very high resolution(VHR) (&lt;1m)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Are affected by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cloud coverage</a:t>
            </a:r>
            <a:r>
              <a:rPr lang="en"/>
              <a:t>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Acquired only during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day time</a:t>
            </a:r>
            <a:r>
              <a:rPr lang="en"/>
              <a:t>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Can’t detect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forested areas</a:t>
            </a:r>
            <a:r>
              <a:rPr lang="en"/>
              <a:t> due to passive sensor limitations.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SAR satellites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★"/>
            </a:pPr>
            <a:r>
              <a:rPr lang="en"/>
              <a:t>Not affected by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cloud coverage</a:t>
            </a:r>
            <a:r>
              <a:rPr lang="en"/>
              <a:t>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/>
              <a:t>Acquired during </a:t>
            </a:r>
            <a:r>
              <a:rPr lang="en"/>
              <a:t>day and night</a:t>
            </a:r>
            <a:r>
              <a:rPr lang="en"/>
              <a:t> time.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/>
              <a:t>Can also achieve a very </a:t>
            </a:r>
            <a:r>
              <a:rPr lang="en"/>
              <a:t>high resolution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.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/>
              <a:t>V</a:t>
            </a:r>
            <a:r>
              <a:rPr lang="en"/>
              <a:t>ery effective when the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standing water</a:t>
            </a:r>
            <a:r>
              <a:rPr lang="en"/>
              <a:t> creates a flat surface.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Can’t detect in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urban and vegetated areas</a:t>
            </a:r>
            <a:r>
              <a:rPr lang="en"/>
              <a:t> due to resolution and active sensor limitations.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7" name="Google Shape;157;p15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58" name="Google Shape;158;p15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2" name="Google Shape;16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450" y="991050"/>
            <a:ext cx="3222600" cy="3161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63" name="Google Shape;163;p15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64" name="Google Shape;164;p15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67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5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68" name="Google Shape;168;p15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15"/>
          <p:cNvSpPr txBox="1"/>
          <p:nvPr/>
        </p:nvSpPr>
        <p:spPr>
          <a:xfrm>
            <a:off x="7282475" y="4470975"/>
            <a:ext cx="12237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SAR image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" name="Google Shape;173;p15"/>
          <p:cNvSpPr txBox="1"/>
          <p:nvPr/>
        </p:nvSpPr>
        <p:spPr>
          <a:xfrm>
            <a:off x="216300" y="4306275"/>
            <a:ext cx="66327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Fused data implements the advantages of both of them and removes the limitations of either one of them!</a:t>
            </a:r>
            <a:endParaRPr i="1" sz="1800"/>
          </a:p>
        </p:txBody>
      </p:sp>
      <p:sp>
        <p:nvSpPr>
          <p:cNvPr id="174" name="Google Shape;174;p15"/>
          <p:cNvSpPr txBox="1"/>
          <p:nvPr>
            <p:ph idx="4294967295" type="ctrTitle"/>
          </p:nvPr>
        </p:nvSpPr>
        <p:spPr>
          <a:xfrm>
            <a:off x="76200" y="0"/>
            <a:ext cx="76848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Why synergic use of SAR and optical</a:t>
            </a:r>
            <a:r>
              <a:rPr lang="en" sz="2400"/>
              <a:t> images</a:t>
            </a:r>
            <a:r>
              <a:rPr lang="en" sz="2400">
                <a:solidFill>
                  <a:schemeClr val="dk1"/>
                </a:solidFill>
              </a:rPr>
              <a:t>?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0" name="Google Shape;180;p16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81" name="Google Shape;181;p16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67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16"/>
          <p:cNvSpPr txBox="1"/>
          <p:nvPr>
            <p:ph type="title"/>
          </p:nvPr>
        </p:nvSpPr>
        <p:spPr>
          <a:xfrm>
            <a:off x="271375" y="371350"/>
            <a:ext cx="62244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Methodology</a:t>
            </a:r>
            <a:r>
              <a:rPr lang="en"/>
              <a:t> </a:t>
            </a:r>
            <a:endParaRPr/>
          </a:p>
        </p:txBody>
      </p:sp>
      <p:sp>
        <p:nvSpPr>
          <p:cNvPr id="185" name="Google Shape;185;p16"/>
          <p:cNvSpPr txBox="1"/>
          <p:nvPr>
            <p:ph idx="1" type="body"/>
          </p:nvPr>
        </p:nvSpPr>
        <p:spPr>
          <a:xfrm>
            <a:off x="382225" y="955150"/>
            <a:ext cx="5817300" cy="3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Decision Tree Algorithm using parameters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❖"/>
            </a:pPr>
            <a:r>
              <a:rPr lang="en"/>
              <a:t>SAR parameters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VV  polarization.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/>
              <a:t>Optical parameters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Bands B1 - B12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/>
              <a:t>Custom parameters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RSWIR (</a:t>
            </a:r>
            <a:r>
              <a:rPr lang="en"/>
              <a:t>Red Short Wave Infrared</a:t>
            </a:r>
            <a:r>
              <a:rPr lang="en"/>
              <a:t>)</a:t>
            </a:r>
            <a:endParaRPr/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RSWIR = (Red - SWIR) /  (Red + SWIR)</a:t>
            </a:r>
            <a:endParaRPr/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SWIR = avg(B9, B10, B11)</a:t>
            </a:r>
            <a:endParaRPr/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SWIR range: 900 - 1700 nm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NDVI (Normalised Difference Vegetation Index)</a:t>
            </a:r>
            <a:endParaRPr/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NDVI = (NIR - Red) / (NIR + Red)</a:t>
            </a:r>
            <a:endParaRPr/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NIR = near infrared band (760 - 850 nm)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6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7" name="Google Shape;187;p16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88" name="Google Shape;188;p16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17"/>
          <p:cNvSpPr txBox="1"/>
          <p:nvPr/>
        </p:nvSpPr>
        <p:spPr>
          <a:xfrm>
            <a:off x="159900" y="166950"/>
            <a:ext cx="58665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Decision tree: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makes all possible alternatives and traces each alternative to its conclusion in a single view, allowing for easy comparison among the various alternatives.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Nonlinear relationships between parameters do not affect tree performance</a:t>
            </a:r>
            <a:b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RSWIR: 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comparative analysis of RSWIR with NDWI and GSWIR using spatial statistical techniques and visual interpretation suggests RSWIR to be more efficient for delineating water bodies during floods.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17"/>
          <p:cNvSpPr txBox="1"/>
          <p:nvPr>
            <p:ph idx="4294967295" type="ctrTitle"/>
          </p:nvPr>
        </p:nvSpPr>
        <p:spPr>
          <a:xfrm>
            <a:off x="5956550" y="2501875"/>
            <a:ext cx="37044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Why De</a:t>
            </a:r>
            <a:r>
              <a:rPr lang="en" sz="3000"/>
              <a:t>cision Tree?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25" y="621325"/>
            <a:ext cx="8632200" cy="251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8"/>
          <p:cNvSpPr txBox="1"/>
          <p:nvPr>
            <p:ph type="title"/>
          </p:nvPr>
        </p:nvSpPr>
        <p:spPr>
          <a:xfrm>
            <a:off x="93100" y="63150"/>
            <a:ext cx="84864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FLOWCHART</a:t>
            </a:r>
            <a:endParaRPr/>
          </a:p>
        </p:txBody>
      </p:sp>
      <p:sp>
        <p:nvSpPr>
          <p:cNvPr id="205" name="Google Shape;205;p18"/>
          <p:cNvSpPr txBox="1"/>
          <p:nvPr>
            <p:ph idx="4294967295" type="body"/>
          </p:nvPr>
        </p:nvSpPr>
        <p:spPr>
          <a:xfrm>
            <a:off x="1069625" y="4732550"/>
            <a:ext cx="5607900" cy="2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06" name="Google Shape;206;p18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18"/>
          <p:cNvSpPr txBox="1"/>
          <p:nvPr>
            <p:ph type="title"/>
          </p:nvPr>
        </p:nvSpPr>
        <p:spPr>
          <a:xfrm>
            <a:off x="159725" y="545297"/>
            <a:ext cx="2910900" cy="5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Preprocessing</a:t>
            </a:r>
            <a:endParaRPr sz="1800"/>
          </a:p>
        </p:txBody>
      </p:sp>
      <p:sp>
        <p:nvSpPr>
          <p:cNvPr id="208" name="Google Shape;208;p18"/>
          <p:cNvSpPr txBox="1"/>
          <p:nvPr>
            <p:ph type="title"/>
          </p:nvPr>
        </p:nvSpPr>
        <p:spPr>
          <a:xfrm>
            <a:off x="159725" y="2743497"/>
            <a:ext cx="2910900" cy="5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Training</a:t>
            </a:r>
            <a:endParaRPr sz="1800"/>
          </a:p>
        </p:txBody>
      </p:sp>
      <p:pic>
        <p:nvPicPr>
          <p:cNvPr id="209" name="Google Shape;2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850" y="3264900"/>
            <a:ext cx="7380325" cy="17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61099" cy="51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625" y="0"/>
            <a:ext cx="4572374" cy="51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 txBox="1"/>
          <p:nvPr/>
        </p:nvSpPr>
        <p:spPr>
          <a:xfrm>
            <a:off x="1166150" y="4576450"/>
            <a:ext cx="21288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After subset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5635613" y="4438675"/>
            <a:ext cx="24444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After Terrain Correction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079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425" y="0"/>
            <a:ext cx="45425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0"/>
          <p:cNvSpPr txBox="1"/>
          <p:nvPr/>
        </p:nvSpPr>
        <p:spPr>
          <a:xfrm>
            <a:off x="1507400" y="4448950"/>
            <a:ext cx="26685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August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6431725" y="4512700"/>
            <a:ext cx="14211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September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50" y="2235355"/>
            <a:ext cx="8224825" cy="68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350" y="3561455"/>
            <a:ext cx="8676126" cy="1014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350" y="866850"/>
            <a:ext cx="8621825" cy="6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 txBox="1"/>
          <p:nvPr/>
        </p:nvSpPr>
        <p:spPr>
          <a:xfrm>
            <a:off x="315750" y="364625"/>
            <a:ext cx="2159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= 99.65%</a:t>
            </a:r>
            <a:endParaRPr/>
          </a:p>
        </p:txBody>
      </p:sp>
      <p:sp>
        <p:nvSpPr>
          <p:cNvPr id="237" name="Google Shape;237;p21"/>
          <p:cNvSpPr txBox="1"/>
          <p:nvPr/>
        </p:nvSpPr>
        <p:spPr>
          <a:xfrm>
            <a:off x="315350" y="1805650"/>
            <a:ext cx="21288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238" name="Google Shape;238;p21"/>
          <p:cNvSpPr txBox="1"/>
          <p:nvPr/>
        </p:nvSpPr>
        <p:spPr>
          <a:xfrm>
            <a:off x="315350" y="3053500"/>
            <a:ext cx="4705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precision-recall score= 0.96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"/>
          <p:cNvSpPr txBox="1"/>
          <p:nvPr>
            <p:ph idx="1" type="body"/>
          </p:nvPr>
        </p:nvSpPr>
        <p:spPr>
          <a:xfrm>
            <a:off x="382225" y="955150"/>
            <a:ext cx="5817300" cy="3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2" marL="13716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600"/>
              <a:buChar char="■"/>
            </a:pPr>
            <a:r>
              <a:t/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5" name="Google Shape;245;p22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246" name="Google Shape;246;p22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0" name="Google Shape;2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2"/>
          <p:cNvSpPr txBox="1"/>
          <p:nvPr/>
        </p:nvSpPr>
        <p:spPr>
          <a:xfrm>
            <a:off x="50925" y="4438700"/>
            <a:ext cx="90930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Flooded region </a:t>
            </a:r>
            <a:r>
              <a:rPr b="1" lang="en">
                <a:solidFill>
                  <a:srgbClr val="FFFFFF"/>
                </a:solidFill>
              </a:rPr>
              <a:t>AUGUST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